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714" r:id="rId1"/>
  </p:sldMasterIdLst>
  <p:notesMasterIdLst>
    <p:notesMasterId r:id="rId19"/>
  </p:notesMasterIdLst>
  <p:sldIdLst>
    <p:sldId id="276" r:id="rId2"/>
    <p:sldId id="257" r:id="rId3"/>
    <p:sldId id="274" r:id="rId4"/>
    <p:sldId id="267" r:id="rId5"/>
    <p:sldId id="258" r:id="rId6"/>
    <p:sldId id="265" r:id="rId7"/>
    <p:sldId id="269" r:id="rId8"/>
    <p:sldId id="270" r:id="rId9"/>
    <p:sldId id="273" r:id="rId10"/>
    <p:sldId id="271" r:id="rId11"/>
    <p:sldId id="260" r:id="rId12"/>
    <p:sldId id="261" r:id="rId13"/>
    <p:sldId id="266" r:id="rId14"/>
    <p:sldId id="277" r:id="rId15"/>
    <p:sldId id="264" r:id="rId16"/>
    <p:sldId id="263" r:id="rId17"/>
    <p:sldId id="268" r:id="rId18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8BC10"/>
    <a:srgbClr val="6832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E171933-4619-4E11-9A3F-F7608DF75F80}" styleName="Estilo medio 1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4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4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dirty="0" err="1">
                <a:solidFill>
                  <a:schemeClr val="accent2">
                    <a:lumMod val="25000"/>
                  </a:schemeClr>
                </a:solidFill>
              </a:rPr>
              <a:t>Tiempo</a:t>
            </a:r>
            <a:r>
              <a:rPr lang="en-US" baseline="0" dirty="0">
                <a:solidFill>
                  <a:schemeClr val="accent2">
                    <a:lumMod val="25000"/>
                  </a:schemeClr>
                </a:solidFill>
              </a:rPr>
              <a:t> (horas)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2.9235019674881291E-2"/>
          <c:y val="0.13327858945826235"/>
          <c:w val="0.63105262401598339"/>
          <c:h val="0.77433196175958652"/>
        </c:manualLayout>
      </c:layout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Tiempo(horas)</c:v>
                </c:pt>
              </c:strCache>
            </c:strRef>
          </c:tx>
          <c:spPr>
            <a:ln>
              <a:solidFill>
                <a:schemeClr val="accent2">
                  <a:lumMod val="25000"/>
                </a:schemeClr>
              </a:solidFill>
            </a:ln>
          </c:spPr>
          <c:dPt>
            <c:idx val="0"/>
            <c:bubble3D val="0"/>
            <c:spPr>
              <a:solidFill>
                <a:srgbClr val="FF000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91C-4BDE-8BC2-0E288DC727E1}"/>
              </c:ext>
            </c:extLst>
          </c:dPt>
          <c:dPt>
            <c:idx val="1"/>
            <c:bubble3D val="0"/>
            <c:spPr>
              <a:solidFill>
                <a:srgbClr val="92D05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991C-4BDE-8BC2-0E288DC727E1}"/>
              </c:ext>
            </c:extLst>
          </c:dPt>
          <c:dPt>
            <c:idx val="2"/>
            <c:bubble3D val="0"/>
            <c:spPr>
              <a:solidFill>
                <a:srgbClr val="00B0F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91C-4BDE-8BC2-0E288DC727E1}"/>
              </c:ext>
            </c:extLst>
          </c:dPt>
          <c:dPt>
            <c:idx val="3"/>
            <c:bubble3D val="0"/>
            <c:spPr>
              <a:solidFill>
                <a:srgbClr val="7030A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991C-4BDE-8BC2-0E288DC727E1}"/>
              </c:ext>
            </c:extLst>
          </c:dPt>
          <c:dPt>
            <c:idx val="4"/>
            <c:bubble3D val="0"/>
            <c:spPr>
              <a:solidFill>
                <a:srgbClr val="FFC00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91C-4BDE-8BC2-0E288DC727E1}"/>
              </c:ext>
            </c:extLst>
          </c:dPt>
          <c:dPt>
            <c:idx val="5"/>
            <c:bubble3D val="0"/>
            <c:spPr>
              <a:solidFill>
                <a:srgbClr val="00B05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991C-4BDE-8BC2-0E288DC727E1}"/>
              </c:ext>
            </c:extLst>
          </c:dPt>
          <c:dPt>
            <c:idx val="6"/>
            <c:bubble3D val="0"/>
            <c:spPr>
              <a:solidFill>
                <a:srgbClr val="FFFF0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91C-4BDE-8BC2-0E288DC727E1}"/>
              </c:ext>
            </c:extLst>
          </c:dPt>
          <c:dPt>
            <c:idx val="7"/>
            <c:bubble3D val="0"/>
            <c:spPr>
              <a:solidFill>
                <a:srgbClr val="CC660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991C-4BDE-8BC2-0E288DC727E1}"/>
              </c:ext>
            </c:extLst>
          </c:dPt>
          <c:dPt>
            <c:idx val="8"/>
            <c:bubble3D val="0"/>
            <c:spPr>
              <a:solidFill>
                <a:srgbClr val="A8BC1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91C-4BDE-8BC2-0E288DC727E1}"/>
              </c:ext>
            </c:extLst>
          </c:dPt>
          <c:dLbls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00" b="1" i="0" u="none" strike="noStrike" kern="1200" baseline="0">
                      <a:solidFill>
                        <a:schemeClr val="accent1">
                          <a:lumMod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991C-4BDE-8BC2-0E288DC727E1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00" b="1" i="0" u="none" strike="noStrike" kern="1200" baseline="0">
                      <a:solidFill>
                        <a:schemeClr val="accent1">
                          <a:lumMod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991C-4BDE-8BC2-0E288DC727E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1" i="0" u="none" strike="noStrike" kern="1200" baseline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Hoja1!$A$2:$A$10</c:f>
              <c:strCache>
                <c:ptCount val="9"/>
                <c:pt idx="0">
                  <c:v>Codificación </c:v>
                </c:pt>
                <c:pt idx="1">
                  <c:v>Presentación</c:v>
                </c:pt>
                <c:pt idx="2">
                  <c:v>Historias de usuario</c:v>
                </c:pt>
                <c:pt idx="3">
                  <c:v>Testing</c:v>
                </c:pt>
                <c:pt idx="4">
                  <c:v>Tablas delegación y multi</c:v>
                </c:pt>
                <c:pt idx="5">
                  <c:v>Retrospectiva y estimaciones</c:v>
                </c:pt>
                <c:pt idx="6">
                  <c:v>niko nikos y kudos</c:v>
                </c:pt>
                <c:pt idx="7">
                  <c:v>Gestión del tablero SCRUM</c:v>
                </c:pt>
                <c:pt idx="8">
                  <c:v>Dailys</c:v>
                </c:pt>
              </c:strCache>
            </c:strRef>
          </c:cat>
          <c:val>
            <c:numRef>
              <c:f>Hoja1!$B$2:$B$10</c:f>
              <c:numCache>
                <c:formatCode>General</c:formatCode>
                <c:ptCount val="9"/>
                <c:pt idx="0">
                  <c:v>10</c:v>
                </c:pt>
                <c:pt idx="1">
                  <c:v>5</c:v>
                </c:pt>
                <c:pt idx="2">
                  <c:v>3</c:v>
                </c:pt>
                <c:pt idx="3">
                  <c:v>3</c:v>
                </c:pt>
                <c:pt idx="4">
                  <c:v>2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  <c:pt idx="8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1C-4BDE-8BC2-0E288DC727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8743140600497576"/>
          <c:y val="0.13632713327652854"/>
          <c:w val="0.29405376554437646"/>
          <c:h val="0.795033344378284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accent1">
                  <a:lumMod val="2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Tiempo</a:t>
            </a:r>
            <a:r>
              <a:rPr lang="en-US" dirty="0"/>
              <a:t> (horas)</a:t>
            </a:r>
          </a:p>
        </c:rich>
      </c:tx>
      <c:layout>
        <c:manualLayout>
          <c:xMode val="edge"/>
          <c:yMode val="edge"/>
          <c:x val="0.39783273380472461"/>
          <c:y val="2.93801209631404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4.3642390102427465E-2"/>
          <c:y val="0.16125801666096087"/>
          <c:w val="0.59241090986583544"/>
          <c:h val="0.73915074746091525"/>
        </c:manualLayout>
      </c:layout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Tiempo(horas)</c:v>
                </c:pt>
              </c:strCache>
            </c:strRef>
          </c:tx>
          <c:spPr>
            <a:ln>
              <a:solidFill>
                <a:schemeClr val="accent2">
                  <a:lumMod val="25000"/>
                </a:schemeClr>
              </a:solidFill>
            </a:ln>
          </c:spPr>
          <c:dPt>
            <c:idx val="0"/>
            <c:bubble3D val="0"/>
            <c:spPr>
              <a:solidFill>
                <a:srgbClr val="FF000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D52-41C2-8AEE-D5CA43AFB6B0}"/>
              </c:ext>
            </c:extLst>
          </c:dPt>
          <c:dPt>
            <c:idx val="1"/>
            <c:bubble3D val="0"/>
            <c:spPr>
              <a:solidFill>
                <a:srgbClr val="92D05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D52-41C2-8AEE-D5CA43AFB6B0}"/>
              </c:ext>
            </c:extLst>
          </c:dPt>
          <c:dPt>
            <c:idx val="2"/>
            <c:bubble3D val="0"/>
            <c:spPr>
              <a:solidFill>
                <a:srgbClr val="00B0F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D52-41C2-8AEE-D5CA43AFB6B0}"/>
              </c:ext>
            </c:extLst>
          </c:dPt>
          <c:dPt>
            <c:idx val="3"/>
            <c:bubble3D val="0"/>
            <c:spPr>
              <a:solidFill>
                <a:srgbClr val="7030A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D52-41C2-8AEE-D5CA43AFB6B0}"/>
              </c:ext>
            </c:extLst>
          </c:dPt>
          <c:dPt>
            <c:idx val="4"/>
            <c:bubble3D val="0"/>
            <c:spPr>
              <a:solidFill>
                <a:srgbClr val="FFC00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D52-41C2-8AEE-D5CA43AFB6B0}"/>
              </c:ext>
            </c:extLst>
          </c:dPt>
          <c:dPt>
            <c:idx val="5"/>
            <c:bubble3D val="0"/>
            <c:spPr>
              <a:solidFill>
                <a:srgbClr val="00B05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1D52-41C2-8AEE-D5CA43AFB6B0}"/>
              </c:ext>
            </c:extLst>
          </c:dPt>
          <c:dPt>
            <c:idx val="6"/>
            <c:bubble3D val="0"/>
            <c:spPr>
              <a:solidFill>
                <a:srgbClr val="FFFF0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1D52-41C2-8AEE-D5CA43AFB6B0}"/>
              </c:ext>
            </c:extLst>
          </c:dPt>
          <c:dPt>
            <c:idx val="7"/>
            <c:bubble3D val="0"/>
            <c:spPr>
              <a:solidFill>
                <a:srgbClr val="A8BC1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1D52-41C2-8AEE-D5CA43AFB6B0}"/>
              </c:ext>
            </c:extLst>
          </c:dPt>
          <c:dLbls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00" b="1" i="0" u="none" strike="noStrike" kern="1200" baseline="0">
                      <a:solidFill>
                        <a:schemeClr val="accent2">
                          <a:lumMod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D-1D52-41C2-8AEE-D5CA43AFB6B0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00" b="1" i="0" u="none" strike="noStrike" kern="1200" baseline="0">
                      <a:solidFill>
                        <a:schemeClr val="accent2">
                          <a:lumMod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F-1D52-41C2-8AEE-D5CA43AFB6B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1" i="0" u="none" strike="noStrike" kern="1200" baseline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Hoja1!$A$2:$A$9</c:f>
              <c:strCache>
                <c:ptCount val="8"/>
                <c:pt idx="0">
                  <c:v>Codificación</c:v>
                </c:pt>
                <c:pt idx="1">
                  <c:v>Historias de usuario</c:v>
                </c:pt>
                <c:pt idx="2">
                  <c:v>Presentación</c:v>
                </c:pt>
                <c:pt idx="3">
                  <c:v>Nuevas tareas a realizar</c:v>
                </c:pt>
                <c:pt idx="4">
                  <c:v>Testing</c:v>
                </c:pt>
                <c:pt idx="5">
                  <c:v>Restrospectiva y estimaciones</c:v>
                </c:pt>
                <c:pt idx="6">
                  <c:v>Gestión del tablero SCRUM</c:v>
                </c:pt>
                <c:pt idx="7">
                  <c:v>Dailys</c:v>
                </c:pt>
              </c:strCache>
            </c:strRef>
          </c:cat>
          <c:val>
            <c:numRef>
              <c:f>Hoja1!$B$2:$B$9</c:f>
              <c:numCache>
                <c:formatCode>General</c:formatCode>
                <c:ptCount val="8"/>
                <c:pt idx="0">
                  <c:v>20</c:v>
                </c:pt>
                <c:pt idx="1">
                  <c:v>6</c:v>
                </c:pt>
                <c:pt idx="2">
                  <c:v>6</c:v>
                </c:pt>
                <c:pt idx="3">
                  <c:v>5</c:v>
                </c:pt>
                <c:pt idx="4">
                  <c:v>4</c:v>
                </c:pt>
                <c:pt idx="5">
                  <c:v>4</c:v>
                </c:pt>
                <c:pt idx="6">
                  <c:v>2</c:v>
                </c:pt>
                <c:pt idx="7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1D52-41C2-8AEE-D5CA43AFB6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4949517953389513"/>
          <c:y val="0.13304439119023165"/>
          <c:w val="0.32495054231958581"/>
          <c:h val="0.7376067556772795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accent1">
                  <a:lumMod val="2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0963602019927433"/>
          <c:y val="2.36314730698379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0.16577502745822256"/>
          <c:y val="0.11618373418624413"/>
          <c:w val="0.46142920871240078"/>
          <c:h val="0.82612053085013348"/>
        </c:manualLayout>
      </c:layout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Tiempo(horas)</c:v>
                </c:pt>
              </c:strCache>
            </c:strRef>
          </c:tx>
          <c:spPr>
            <a:ln>
              <a:solidFill>
                <a:schemeClr val="accent2">
                  <a:lumMod val="25000"/>
                </a:schemeClr>
              </a:solidFill>
            </a:ln>
          </c:spPr>
          <c:dPt>
            <c:idx val="0"/>
            <c:bubble3D val="0"/>
            <c:spPr>
              <a:solidFill>
                <a:srgbClr val="FF000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ABC-411F-840B-89342BF89AC5}"/>
              </c:ext>
            </c:extLst>
          </c:dPt>
          <c:dPt>
            <c:idx val="1"/>
            <c:bubble3D val="0"/>
            <c:spPr>
              <a:solidFill>
                <a:srgbClr val="92D05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ABC-411F-840B-89342BF89AC5}"/>
              </c:ext>
            </c:extLst>
          </c:dPt>
          <c:dPt>
            <c:idx val="2"/>
            <c:bubble3D val="0"/>
            <c:spPr>
              <a:solidFill>
                <a:srgbClr val="00B0F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ABC-411F-840B-89342BF89AC5}"/>
              </c:ext>
            </c:extLst>
          </c:dPt>
          <c:dPt>
            <c:idx val="3"/>
            <c:bubble3D val="0"/>
            <c:spPr>
              <a:solidFill>
                <a:srgbClr val="7030A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ABC-411F-840B-89342BF89AC5}"/>
              </c:ext>
            </c:extLst>
          </c:dPt>
          <c:dPt>
            <c:idx val="4"/>
            <c:bubble3D val="0"/>
            <c:spPr>
              <a:solidFill>
                <a:srgbClr val="FFC00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ABC-411F-840B-89342BF89AC5}"/>
              </c:ext>
            </c:extLst>
          </c:dPt>
          <c:dPt>
            <c:idx val="5"/>
            <c:bubble3D val="0"/>
            <c:spPr>
              <a:solidFill>
                <a:srgbClr val="00B05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ABC-411F-840B-89342BF89AC5}"/>
              </c:ext>
            </c:extLst>
          </c:dPt>
          <c:dPt>
            <c:idx val="6"/>
            <c:bubble3D val="0"/>
            <c:spPr>
              <a:solidFill>
                <a:srgbClr val="FF00FF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7ABC-411F-840B-89342BF89AC5}"/>
              </c:ext>
            </c:extLst>
          </c:dPt>
          <c:dPt>
            <c:idx val="7"/>
            <c:bubble3D val="0"/>
            <c:spPr>
              <a:solidFill>
                <a:srgbClr val="0066FF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7ABC-411F-840B-89342BF89AC5}"/>
              </c:ext>
            </c:extLst>
          </c:dPt>
          <c:dPt>
            <c:idx val="8"/>
            <c:bubble3D val="0"/>
            <c:spPr>
              <a:solidFill>
                <a:srgbClr val="CCCC0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7ABC-411F-840B-89342BF89AC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1" i="0" u="none" strike="noStrike" kern="1200" baseline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Hoja1!$A$2:$A$10</c:f>
              <c:strCache>
                <c:ptCount val="9"/>
                <c:pt idx="0">
                  <c:v>Codificación</c:v>
                </c:pt>
                <c:pt idx="1">
                  <c:v>Testing</c:v>
                </c:pt>
                <c:pt idx="2">
                  <c:v>Historias de usuario</c:v>
                </c:pt>
                <c:pt idx="3">
                  <c:v>Gestión del tablero SCRUM</c:v>
                </c:pt>
                <c:pt idx="4">
                  <c:v>Retrospectiva y estimaciones</c:v>
                </c:pt>
                <c:pt idx="5">
                  <c:v>Gestión de la app en la plataforma</c:v>
                </c:pt>
                <c:pt idx="6">
                  <c:v>Sprint Planning</c:v>
                </c:pt>
                <c:pt idx="7">
                  <c:v>Niko nikos y kudos</c:v>
                </c:pt>
                <c:pt idx="8">
                  <c:v>Dailys</c:v>
                </c:pt>
              </c:strCache>
            </c:strRef>
          </c:cat>
          <c:val>
            <c:numRef>
              <c:f>Hoja1!$B$2:$B$10</c:f>
              <c:numCache>
                <c:formatCode>General</c:formatCode>
                <c:ptCount val="9"/>
                <c:pt idx="0">
                  <c:v>40</c:v>
                </c:pt>
                <c:pt idx="1">
                  <c:v>20</c:v>
                </c:pt>
                <c:pt idx="2">
                  <c:v>15</c:v>
                </c:pt>
                <c:pt idx="3">
                  <c:v>12</c:v>
                </c:pt>
                <c:pt idx="4">
                  <c:v>10</c:v>
                </c:pt>
                <c:pt idx="5">
                  <c:v>8</c:v>
                </c:pt>
                <c:pt idx="6">
                  <c:v>5</c:v>
                </c:pt>
                <c:pt idx="7">
                  <c:v>3</c:v>
                </c:pt>
                <c:pt idx="8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7ABC-411F-840B-89342BF89A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360535729524931"/>
          <c:y val="8.9249850623453267E-2"/>
          <c:w val="0.34048092047606804"/>
          <c:h val="0.816971036456147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accent1">
                  <a:lumMod val="2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0.02219</cdr:x>
      <cdr:y>0</cdr:y>
    </cdr:from>
    <cdr:to>
      <cdr:x>0.35655</cdr:x>
      <cdr:y>0.14768</cdr:y>
    </cdr:to>
    <cdr:sp macro="" textlink="">
      <cdr:nvSpPr>
        <cdr:cNvPr id="2" name="CuadroTexto 1"/>
        <cdr:cNvSpPr txBox="1"/>
      </cdr:nvSpPr>
      <cdr:spPr>
        <a:xfrm xmlns:a="http://schemas.openxmlformats.org/drawingml/2006/main">
          <a:off x="120803" y="0"/>
          <a:ext cx="1820338" cy="61582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s-ES" sz="1800" b="1" dirty="0">
              <a:solidFill>
                <a:schemeClr val="accent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SPRINT ACTUAL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0.02219</cdr:x>
      <cdr:y>0</cdr:y>
    </cdr:from>
    <cdr:to>
      <cdr:x>0.41232</cdr:x>
      <cdr:y>0.14768</cdr:y>
    </cdr:to>
    <cdr:sp macro="" textlink="">
      <cdr:nvSpPr>
        <cdr:cNvPr id="2" name="CuadroTexto 1"/>
        <cdr:cNvSpPr txBox="1"/>
      </cdr:nvSpPr>
      <cdr:spPr>
        <a:xfrm xmlns:a="http://schemas.openxmlformats.org/drawingml/2006/main">
          <a:off x="116009" y="0"/>
          <a:ext cx="2039588" cy="63471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s-ES" sz="1800" b="1" dirty="0">
              <a:solidFill>
                <a:schemeClr val="accent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SIGUIENTE SPRINT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3BA2ADF-1D8F-4A4E-9C87-9B806A790625}" type="datetimeFigureOut">
              <a:rPr lang="es-ES"/>
              <a:pPr>
                <a:defRPr/>
              </a:pPr>
              <a:t>23/10/2016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Editar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A9475B4-E397-4EF0-9D46-A04B1B93024B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/>
          </a:extLst>
        </p:spPr>
      </p:pic>
      <p:grpSp>
        <p:nvGrpSpPr>
          <p:cNvPr id="5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1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2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4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5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8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0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3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6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8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9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0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1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2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6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7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9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0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1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2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3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4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5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7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8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9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0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1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2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3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4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5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6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7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8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9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60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075" y="541020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169234-49B3-4A22-8399-2537D4D095CA}" type="datetimeFigureOut">
              <a:rPr lang="es-ES"/>
              <a:pPr>
                <a:defRPr/>
              </a:pPr>
              <a:t>23/10/2016</a:t>
            </a:fld>
            <a:endParaRPr lang="es-ES"/>
          </a:p>
        </p:txBody>
      </p:sp>
      <p:sp>
        <p:nvSpPr>
          <p:cNvPr id="6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5" y="5410200"/>
            <a:ext cx="512445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475" y="5410200"/>
            <a:ext cx="7715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287A38-92CD-42D1-BDF2-39859896B102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8248628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3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09FBF8-790C-4E16-92BC-C65B1A233909}" type="datetimeFigureOut">
              <a:rPr lang="es-ES"/>
              <a:pPr>
                <a:defRPr/>
              </a:pPr>
              <a:t>23/10/2016</a:t>
            </a:fld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0574C-1CE3-4419-9A6E-E1F34A0667E9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2027150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60A011-82FB-46E6-9889-BF0606616C37}" type="datetimeFigureOut">
              <a:rPr lang="es-ES"/>
              <a:pPr>
                <a:defRPr/>
              </a:pPr>
              <a:t>23/10/2016</a:t>
            </a:fld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4AE93F-77A3-4CE6-A5EE-B3CCF5D169DC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0961812"/>
      </p:ext>
    </p:extLst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9"/>
          <p:cNvSpPr txBox="1"/>
          <p:nvPr/>
        </p:nvSpPr>
        <p:spPr>
          <a:xfrm>
            <a:off x="903288" y="731838"/>
            <a:ext cx="609600" cy="585787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8000" dirty="0">
                <a:effectLst/>
              </a:rPr>
              <a:t>“</a:t>
            </a:r>
          </a:p>
        </p:txBody>
      </p:sp>
      <p:sp>
        <p:nvSpPr>
          <p:cNvPr id="6" name="TextBox 60"/>
          <p:cNvSpPr txBox="1"/>
          <p:nvPr/>
        </p:nvSpPr>
        <p:spPr>
          <a:xfrm>
            <a:off x="10537825" y="2765425"/>
            <a:ext cx="609600" cy="584200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8000" dirty="0"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0B8458-3B9E-41B9-8808-B93A02CE7268}" type="datetimeFigureOut">
              <a:rPr lang="es-ES"/>
              <a:pPr>
                <a:defRPr/>
              </a:pPr>
              <a:t>23/10/2016</a:t>
            </a:fld>
            <a:endParaRPr lang="es-E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313B71-C379-43DB-B465-63B142319023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7125560"/>
      </p:ext>
    </p:extLst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67B78B-71BC-4992-8836-D9616EB72B0E}" type="datetimeFigureOut">
              <a:rPr lang="es-ES"/>
              <a:pPr>
                <a:defRPr/>
              </a:pPr>
              <a:t>23/10/2016</a:t>
            </a:fld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CE0F06-086D-44B5-99E5-B65A1305A62E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3482745"/>
      </p:ext>
    </p:extLst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88E54E-AB38-4E94-9D12-D9187A84CC1C}" type="datetimeFigureOut">
              <a:rPr lang="es-ES"/>
              <a:pPr>
                <a:defRPr/>
              </a:pPr>
              <a:t>23/10/2016</a:t>
            </a:fld>
            <a:endParaRPr lang="es-E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1F66EE-0D8A-4F65-8E7C-FE0B5DC8ED6F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5176663"/>
      </p:ext>
    </p:extLst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2000" dirty="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2000" dirty="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2000" dirty="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A98028-E06C-4B34-B1C1-A3A645DF0154}" type="datetimeFigureOut">
              <a:rPr lang="es-ES"/>
              <a:pPr>
                <a:defRPr/>
              </a:pPr>
              <a:t>23/10/2016</a:t>
            </a:fld>
            <a:endParaRPr lang="es-E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858AAE-2AA5-4FE6-BFF8-6509B5A4ED46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034201"/>
      </p:ext>
    </p:extLst>
  </p:cSld>
  <p:clrMapOvr>
    <a:masterClrMapping/>
  </p:clrMapOvr>
  <p:transition spd="slow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DBEF54-9967-4907-98F4-D0DF8C4ED060}" type="datetimeFigureOut">
              <a:rPr lang="es-ES"/>
              <a:pPr>
                <a:defRPr/>
              </a:pPr>
              <a:t>23/10/2016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A90604-92F4-441D-A92E-B2C4332CFB53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2896716"/>
      </p:ext>
    </p:extLst>
  </p:cSld>
  <p:clrMapOvr>
    <a:masterClrMapping/>
  </p:clrMapOvr>
  <p:transition spd="slow"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E9A4C5-0420-4B3F-9A94-D130DDB3F3D3}" type="datetimeFigureOut">
              <a:rPr lang="es-ES"/>
              <a:pPr>
                <a:defRPr/>
              </a:pPr>
              <a:t>23/10/2016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2A9AD6-CF45-4B43-9888-ADE600BA35E7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6522419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40B3A2-75EB-46AB-BABE-88CAB2AF59FB}" type="datetimeFigureOut">
              <a:rPr lang="es-ES"/>
              <a:pPr>
                <a:defRPr/>
              </a:pPr>
              <a:t>23/10/2016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FF5F79-BE56-40B7-AFCE-00D4CAB66623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6409775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75212-2127-446D-97C4-8564B997A2C4}" type="datetimeFigureOut">
              <a:rPr lang="es-ES"/>
              <a:pPr>
                <a:defRPr/>
              </a:pPr>
              <a:t>23/10/2016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6A89D9-1FEE-4B86-B96F-1C9CE117E813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3213790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DE3856-BDDF-4741-BFBE-4DE873E57FA0}" type="datetimeFigureOut">
              <a:rPr lang="es-ES"/>
              <a:pPr>
                <a:defRPr/>
              </a:pPr>
              <a:t>23/10/2016</a:t>
            </a:fld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DB025A-760F-453D-AF3D-4269F62CCD58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3531439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77241A-B690-43C4-A198-87AE8E4F515E}" type="datetimeFigureOut">
              <a:rPr lang="es-ES"/>
              <a:pPr>
                <a:defRPr/>
              </a:pPr>
              <a:t>23/10/2016</a:t>
            </a:fld>
            <a:endParaRPr lang="es-E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0E1C4F-1400-4FA8-A38F-463E9AB292CE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0467264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A7892C-5ACF-4521-8D62-F024700E4176}" type="datetimeFigureOut">
              <a:rPr lang="es-ES"/>
              <a:pPr>
                <a:defRPr/>
              </a:pPr>
              <a:t>23/10/2016</a:t>
            </a:fld>
            <a:endParaRPr lang="es-E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DA874F-1087-4E4B-B741-D7C189EBBB2A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0953586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03CFB4-BD15-45E5-BEA4-3540325E7E13}" type="datetimeFigureOut">
              <a:rPr lang="es-ES"/>
              <a:pPr>
                <a:defRPr/>
              </a:pPr>
              <a:t>23/10/2016</a:t>
            </a:fld>
            <a:endParaRPr lang="es-E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63E61E-DB96-4B7A-B8F1-F05AC216EC77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5058555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EC520D-E554-4C81-885E-9BA232A419DA}" type="datetimeFigureOut">
              <a:rPr lang="es-ES"/>
              <a:pPr>
                <a:defRPr/>
              </a:pPr>
              <a:t>23/10/2016</a:t>
            </a:fld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806E65-1AD5-47CE-AE4D-5B2C72F9F6CF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314489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E06AC5-8694-4D77-8B62-2CCB790A9F47}" type="datetimeFigureOut">
              <a:rPr lang="es-ES"/>
              <a:pPr>
                <a:defRPr/>
              </a:pPr>
              <a:t>23/10/2016</a:t>
            </a:fld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9E5522-B9DE-499F-B5F0-BB8868102008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8486701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/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/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9125"/>
            <a:ext cx="9906000" cy="1477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41413" y="2249488"/>
            <a:ext cx="9906000" cy="354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Editar el estilo de texto del patrón</a:t>
            </a:r>
          </a:p>
          <a:p>
            <a:pPr lvl="1"/>
            <a:r>
              <a:rPr lang="es-ES" altLang="es-ES"/>
              <a:t>Segundo nivel</a:t>
            </a:r>
          </a:p>
          <a:p>
            <a:pPr lvl="2"/>
            <a:r>
              <a:rPr lang="es-ES" altLang="es-ES"/>
              <a:t>Tercer nivel</a:t>
            </a:r>
          </a:p>
          <a:p>
            <a:pPr lvl="3"/>
            <a:r>
              <a:rPr lang="es-ES" altLang="es-ES"/>
              <a:t>Cuarto nivel</a:t>
            </a:r>
          </a:p>
          <a:p>
            <a:pPr lvl="4"/>
            <a:r>
              <a:rPr lang="es-ES" altLang="es-ES"/>
              <a:t>Quinto nivel</a:t>
            </a:r>
            <a:endParaRPr lang="en-US" alt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488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C2AD11F-E7AC-43C6-80EF-15194432E89C}" type="datetimeFigureOut">
              <a:rPr lang="es-ES"/>
              <a:pPr>
                <a:defRPr/>
              </a:pPr>
              <a:t>23/10/2016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3" y="5883275"/>
            <a:ext cx="6238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50" cap="all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5888" y="5883275"/>
            <a:ext cx="771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02FDDE9-D73C-446E-9C12-C1E394703D41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882" r:id="rId1"/>
    <p:sldLayoutId id="2147484867" r:id="rId2"/>
    <p:sldLayoutId id="2147484868" r:id="rId3"/>
    <p:sldLayoutId id="2147484869" r:id="rId4"/>
    <p:sldLayoutId id="2147484870" r:id="rId5"/>
    <p:sldLayoutId id="2147484871" r:id="rId6"/>
    <p:sldLayoutId id="2147484872" r:id="rId7"/>
    <p:sldLayoutId id="2147484873" r:id="rId8"/>
    <p:sldLayoutId id="2147484874" r:id="rId9"/>
    <p:sldLayoutId id="2147484875" r:id="rId10"/>
    <p:sldLayoutId id="2147484876" r:id="rId11"/>
    <p:sldLayoutId id="2147484883" r:id="rId12"/>
    <p:sldLayoutId id="2147484877" r:id="rId13"/>
    <p:sldLayoutId id="2147484878" r:id="rId14"/>
    <p:sldLayoutId id="2147484879" r:id="rId15"/>
    <p:sldLayoutId id="2147484880" r:id="rId16"/>
    <p:sldLayoutId id="2147484881" r:id="rId17"/>
  </p:sldLayoutIdLst>
  <p:transition spd="slow">
    <p:cover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 cap="all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9pPr>
    </p:titleStyle>
    <p:bodyStyle>
      <a:lvl1pPr marL="228600" indent="-228600" algn="l" rtl="0" eaLnBrk="0" fontAlgn="base" hangingPunct="0">
        <a:lnSpc>
          <a:spcPct val="120000"/>
        </a:lnSpc>
        <a:spcBef>
          <a:spcPts val="1000"/>
        </a:spcBef>
        <a:spcAft>
          <a:spcPct val="0"/>
        </a:spcAft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135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ítulo 1"/>
          <p:cNvSpPr txBox="1">
            <a:spLocks/>
          </p:cNvSpPr>
          <p:nvPr/>
        </p:nvSpPr>
        <p:spPr>
          <a:xfrm>
            <a:off x="1217613" y="604838"/>
            <a:ext cx="9144000" cy="28638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 defTabSz="914400" eaLnBrk="1" fontAlgn="auto" hangingPunct="1">
              <a:spcAft>
                <a:spcPts val="0"/>
              </a:spcAft>
              <a:defRPr/>
            </a:pPr>
            <a:endParaRPr lang="es-ES" altLang="es-ES" sz="6000" dirty="0">
              <a:solidFill>
                <a:schemeClr val="bg2">
                  <a:lumMod val="95000"/>
                  <a:lumOff val="5000"/>
                </a:schemeClr>
              </a:solidFill>
              <a:latin typeface="Bauhaus 93" panose="04030905020B02020C02" pitchFamily="82" charset="0"/>
            </a:endParaRPr>
          </a:p>
          <a:p>
            <a:pPr algn="ctr" defTabSz="914400" eaLnBrk="1" fontAlgn="auto" hangingPunct="1">
              <a:spcAft>
                <a:spcPts val="0"/>
              </a:spcAft>
              <a:defRPr/>
            </a:pPr>
            <a:endParaRPr lang="es-ES" altLang="es-ES" sz="6000" dirty="0">
              <a:solidFill>
                <a:schemeClr val="bg2">
                  <a:lumMod val="95000"/>
                  <a:lumOff val="5000"/>
                </a:schemeClr>
              </a:solidFill>
              <a:latin typeface="Bauhaus 93" panose="04030905020B02020C02" pitchFamily="82" charset="0"/>
            </a:endParaRPr>
          </a:p>
          <a:p>
            <a:pPr algn="ctr" defTabSz="914400" eaLnBrk="1" fontAlgn="auto" hangingPunct="1">
              <a:spcAft>
                <a:spcPts val="0"/>
              </a:spcAft>
              <a:defRPr/>
            </a:pPr>
            <a:r>
              <a:rPr lang="es-ES" altLang="es-ES" sz="6000" dirty="0">
                <a:solidFill>
                  <a:schemeClr val="bg2">
                    <a:lumMod val="95000"/>
                    <a:lumOff val="5000"/>
                  </a:schemeClr>
                </a:solidFill>
                <a:latin typeface="Bauhaus 93" panose="04030905020B02020C02" pitchFamily="82" charset="0"/>
              </a:rPr>
              <a:t>SPACE INVADERS</a:t>
            </a:r>
          </a:p>
        </p:txBody>
      </p:sp>
      <p:sp>
        <p:nvSpPr>
          <p:cNvPr id="21" name="Subtítulo 2"/>
          <p:cNvSpPr txBox="1">
            <a:spLocks/>
          </p:cNvSpPr>
          <p:nvPr/>
        </p:nvSpPr>
        <p:spPr>
          <a:xfrm>
            <a:off x="1792288" y="4330700"/>
            <a:ext cx="9144000" cy="1655763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400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s-ES" altLang="es-ES" sz="3600">
                <a:solidFill>
                  <a:schemeClr val="bg2">
                    <a:lumMod val="95000"/>
                    <a:lumOff val="5000"/>
                  </a:schemeClr>
                </a:solidFill>
                <a:latin typeface="Berlin Sans FB Demi" panose="020E0802020502020306" pitchFamily="34" charset="0"/>
              </a:rPr>
              <a:t>GRUPO 3</a:t>
            </a:r>
          </a:p>
          <a:p>
            <a:pPr algn="r" defTabSz="914400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s-ES" altLang="es-ES" sz="3600">
                <a:solidFill>
                  <a:schemeClr val="bg2">
                    <a:lumMod val="95000"/>
                    <a:lumOff val="5000"/>
                  </a:schemeClr>
                </a:solidFill>
                <a:latin typeface="Berlin Sans FB Demi" panose="020E0802020502020306" pitchFamily="34" charset="0"/>
              </a:rPr>
              <a:t>SEGUNDO SPRINT</a:t>
            </a:r>
            <a:endParaRPr lang="es-ES" altLang="es-ES" sz="3600" dirty="0">
              <a:solidFill>
                <a:schemeClr val="bg2">
                  <a:lumMod val="95000"/>
                  <a:lumOff val="5000"/>
                </a:schemeClr>
              </a:solidFill>
              <a:latin typeface="Berlin Sans FB Demi" panose="020E0802020502020306" pitchFamily="34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" name="CuadroTexto 1"/>
          <p:cNvSpPr txBox="1"/>
          <p:nvPr/>
        </p:nvSpPr>
        <p:spPr>
          <a:xfrm>
            <a:off x="1133475" y="561975"/>
            <a:ext cx="8405813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NIKO NIKOS Y KUDOS</a:t>
            </a:r>
          </a:p>
        </p:txBody>
      </p:sp>
      <p:pic>
        <p:nvPicPr>
          <p:cNvPr id="14353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5602" name="CuadroTexto 1"/>
          <p:cNvSpPr txBox="1">
            <a:spLocks noChangeArrowheads="1"/>
          </p:cNvSpPr>
          <p:nvPr/>
        </p:nvSpPr>
        <p:spPr bwMode="auto">
          <a:xfrm>
            <a:off x="931863" y="573088"/>
            <a:ext cx="79803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GESTION SEGÚN EL TABLERO SCRUM</a:t>
            </a:r>
          </a:p>
        </p:txBody>
      </p:sp>
      <p:pic>
        <p:nvPicPr>
          <p:cNvPr id="15377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30" y="1281047"/>
            <a:ext cx="9611210" cy="5216589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848" y="200912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" name="Rectángulo 1"/>
          <p:cNvSpPr/>
          <p:nvPr/>
        </p:nvSpPr>
        <p:spPr>
          <a:xfrm>
            <a:off x="1798638" y="1885950"/>
            <a:ext cx="2405062" cy="1223963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6626" name="CuadroTexto 1"/>
          <p:cNvSpPr txBox="1">
            <a:spLocks noChangeArrowheads="1"/>
          </p:cNvSpPr>
          <p:nvPr/>
        </p:nvSpPr>
        <p:spPr bwMode="auto">
          <a:xfrm>
            <a:off x="898525" y="604838"/>
            <a:ext cx="38322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RETROSPECTIVA</a:t>
            </a:r>
          </a:p>
        </p:txBody>
      </p:sp>
      <p:pic>
        <p:nvPicPr>
          <p:cNvPr id="16402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03" name="4edb42cef57d057480e9c39bbfd87f8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600" y="1598613"/>
            <a:ext cx="4033838" cy="36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20" name="Shape 120"/>
          <p:cNvSpPr/>
          <p:nvPr/>
        </p:nvSpPr>
        <p:spPr>
          <a:xfrm>
            <a:off x="2238375" y="1885950"/>
            <a:ext cx="1285875" cy="379413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Keep Doing</a:t>
            </a:r>
          </a:p>
        </p:txBody>
      </p:sp>
      <p:sp>
        <p:nvSpPr>
          <p:cNvPr id="25" name="Shape 125"/>
          <p:cNvSpPr/>
          <p:nvPr/>
        </p:nvSpPr>
        <p:spPr>
          <a:xfrm>
            <a:off x="1889125" y="2289175"/>
            <a:ext cx="2228850" cy="687388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/>
          <a:p>
            <a:pPr marL="217033" indent="-217033">
              <a:buSzPct val="75000"/>
              <a:buFontTx/>
              <a:buChar char="•"/>
              <a:defRPr sz="2500"/>
            </a:pP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Auto-</a:t>
            </a:r>
            <a:r>
              <a:rPr sz="20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organización</a:t>
            </a:r>
            <a:endParaRPr sz="2000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marL="217033" indent="-217033">
              <a:buSzPct val="75000"/>
              <a:buFontTx/>
              <a:buChar char="•"/>
              <a:defRPr sz="2500"/>
            </a:pPr>
            <a:r>
              <a:rPr sz="20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Comunicación</a:t>
            </a:r>
            <a:endParaRPr sz="2000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8" name="Shape 128"/>
          <p:cNvSpPr/>
          <p:nvPr/>
        </p:nvSpPr>
        <p:spPr>
          <a:xfrm>
            <a:off x="9461500" y="2822575"/>
            <a:ext cx="292100" cy="342900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/>
          <a:p>
            <a:pPr marL="217033" indent="-217033">
              <a:buSzPct val="75000"/>
              <a:buFontTx/>
              <a:buChar char="•"/>
              <a:defRPr sz="2500"/>
            </a:pPr>
            <a:endParaRPr sz="1758"/>
          </a:p>
        </p:txBody>
      </p:sp>
      <p:sp>
        <p:nvSpPr>
          <p:cNvPr id="30" name="Shape 130"/>
          <p:cNvSpPr/>
          <p:nvPr/>
        </p:nvSpPr>
        <p:spPr>
          <a:xfrm>
            <a:off x="8961438" y="2944813"/>
            <a:ext cx="290512" cy="342900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/>
          <a:p>
            <a:pPr marL="217033" indent="-217033">
              <a:buSzPct val="75000"/>
              <a:buFontTx/>
              <a:buChar char="•"/>
              <a:defRPr sz="2500"/>
            </a:pPr>
            <a:endParaRPr sz="1758"/>
          </a:p>
        </p:txBody>
      </p:sp>
      <p:sp>
        <p:nvSpPr>
          <p:cNvPr id="33" name="Rectángulo 32"/>
          <p:cNvSpPr/>
          <p:nvPr/>
        </p:nvSpPr>
        <p:spPr>
          <a:xfrm>
            <a:off x="1276350" y="4554538"/>
            <a:ext cx="3311525" cy="1223962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1" name="Shape 121"/>
          <p:cNvSpPr/>
          <p:nvPr/>
        </p:nvSpPr>
        <p:spPr>
          <a:xfrm>
            <a:off x="2416175" y="4586288"/>
            <a:ext cx="827088" cy="379412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Do less</a:t>
            </a:r>
          </a:p>
        </p:txBody>
      </p:sp>
      <p:sp>
        <p:nvSpPr>
          <p:cNvPr id="26" name="Shape 126"/>
          <p:cNvSpPr/>
          <p:nvPr/>
        </p:nvSpPr>
        <p:spPr>
          <a:xfrm>
            <a:off x="1276350" y="5026025"/>
            <a:ext cx="3302000" cy="687388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/>
          <a:p>
            <a:pPr marL="217033" indent="-217033">
              <a:buSzPct val="75000"/>
              <a:buFontTx/>
              <a:buChar char="•"/>
              <a:defRPr sz="2500"/>
            </a:pPr>
            <a:r>
              <a:rPr sz="20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Especialización</a:t>
            </a: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 de </a:t>
            </a:r>
            <a:r>
              <a:rPr sz="20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Tareas</a:t>
            </a:r>
            <a:endParaRPr sz="2000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marL="217033" indent="-217033">
              <a:buSzPct val="75000"/>
              <a:buFontTx/>
              <a:buChar char="•"/>
              <a:defRPr sz="2500"/>
            </a:pPr>
            <a:r>
              <a:rPr sz="20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Comunicación</a:t>
            </a: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sz="20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por</a:t>
            </a: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sz="20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Whatsapp</a:t>
            </a:r>
            <a:endParaRPr sz="2000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4" name="Rectángulo 33"/>
          <p:cNvSpPr/>
          <p:nvPr/>
        </p:nvSpPr>
        <p:spPr>
          <a:xfrm>
            <a:off x="4802188" y="704850"/>
            <a:ext cx="2944812" cy="919163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9" name="Shape 129"/>
          <p:cNvSpPr/>
          <p:nvPr/>
        </p:nvSpPr>
        <p:spPr>
          <a:xfrm>
            <a:off x="4913313" y="1201738"/>
            <a:ext cx="2924175" cy="379412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35719" tIns="35719" rIns="35719" bIns="35719" anchor="ctr">
            <a:spAutoFit/>
          </a:bodyPr>
          <a:lstStyle>
            <a:lvl1pPr marL="308680" indent="-308680">
              <a:buSzPct val="75000"/>
              <a:buChar char="•"/>
              <a:defRPr sz="2500"/>
            </a:lvl1pPr>
          </a:lstStyle>
          <a:p>
            <a:pPr>
              <a:defRPr/>
            </a:pPr>
            <a:r>
              <a:rPr sz="20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Reuniones</a:t>
            </a: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sz="20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en</a:t>
            </a: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 Persona</a:t>
            </a:r>
          </a:p>
        </p:txBody>
      </p:sp>
      <p:sp>
        <p:nvSpPr>
          <p:cNvPr id="23" name="Shape 123"/>
          <p:cNvSpPr/>
          <p:nvPr/>
        </p:nvSpPr>
        <p:spPr>
          <a:xfrm>
            <a:off x="5529263" y="690563"/>
            <a:ext cx="1452562" cy="379412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sz="2000" dirty="0">
                <a:solidFill>
                  <a:schemeClr val="bg1">
                    <a:lumMod val="10000"/>
                  </a:schemeClr>
                </a:solidFill>
              </a:rPr>
              <a:t>Start Doing</a:t>
            </a:r>
          </a:p>
        </p:txBody>
      </p:sp>
      <p:sp>
        <p:nvSpPr>
          <p:cNvPr id="35" name="Rectángulo 34"/>
          <p:cNvSpPr/>
          <p:nvPr/>
        </p:nvSpPr>
        <p:spPr>
          <a:xfrm>
            <a:off x="8413750" y="1806575"/>
            <a:ext cx="2406650" cy="1223963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4" name="Shape 124"/>
          <p:cNvSpPr/>
          <p:nvPr/>
        </p:nvSpPr>
        <p:spPr>
          <a:xfrm>
            <a:off x="9045575" y="1941513"/>
            <a:ext cx="1235075" cy="379412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Stop Doing</a:t>
            </a:r>
          </a:p>
        </p:txBody>
      </p:sp>
      <p:sp>
        <p:nvSpPr>
          <p:cNvPr id="31" name="Shape 131"/>
          <p:cNvSpPr/>
          <p:nvPr/>
        </p:nvSpPr>
        <p:spPr>
          <a:xfrm>
            <a:off x="8704263" y="2344738"/>
            <a:ext cx="1776412" cy="379412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>
            <a:lvl1pPr marL="308680" indent="-308680">
              <a:buSzPct val="75000"/>
              <a:buChar char="•"/>
              <a:defRPr sz="2500"/>
            </a:lvl1pPr>
          </a:lstStyle>
          <a:p>
            <a:pPr>
              <a:defRPr/>
            </a:pPr>
            <a:r>
              <a:rPr sz="2000" dirty="0" err="1">
                <a:solidFill>
                  <a:schemeClr val="bg1">
                    <a:lumMod val="10000"/>
                  </a:schemeClr>
                </a:solidFill>
              </a:rPr>
              <a:t>Faltar</a:t>
            </a:r>
            <a:r>
              <a:rPr sz="2000" dirty="0">
                <a:solidFill>
                  <a:schemeClr val="bg1">
                    <a:lumMod val="10000"/>
                  </a:schemeClr>
                </a:solidFill>
              </a:rPr>
              <a:t> a </a:t>
            </a:r>
            <a:r>
              <a:rPr sz="2000" dirty="0" err="1">
                <a:solidFill>
                  <a:schemeClr val="bg1">
                    <a:lumMod val="10000"/>
                  </a:schemeClr>
                </a:solidFill>
              </a:rPr>
              <a:t>clase</a:t>
            </a:r>
            <a:endParaRPr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6" name="Rectángulo 35"/>
          <p:cNvSpPr/>
          <p:nvPr/>
        </p:nvSpPr>
        <p:spPr>
          <a:xfrm>
            <a:off x="7962900" y="4573588"/>
            <a:ext cx="3309938" cy="1223962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2" name="Shape 122"/>
          <p:cNvSpPr/>
          <p:nvPr/>
        </p:nvSpPr>
        <p:spPr>
          <a:xfrm>
            <a:off x="9221788" y="4600575"/>
            <a:ext cx="993775" cy="379413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Do more</a:t>
            </a:r>
          </a:p>
        </p:txBody>
      </p:sp>
      <p:sp>
        <p:nvSpPr>
          <p:cNvPr id="27" name="Shape 127"/>
          <p:cNvSpPr/>
          <p:nvPr/>
        </p:nvSpPr>
        <p:spPr>
          <a:xfrm>
            <a:off x="8293100" y="4600575"/>
            <a:ext cx="2714625" cy="1266825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500"/>
            </a:pPr>
            <a:endParaRPr sz="2000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marL="217033" indent="-217033">
              <a:buSzPct val="75000"/>
              <a:buFontTx/>
              <a:buChar char="•"/>
              <a:defRPr sz="2500"/>
            </a:pPr>
            <a:r>
              <a:rPr sz="20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Hacer</a:t>
            </a: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 mas </a:t>
            </a:r>
            <a:r>
              <a:rPr sz="20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Dailys</a:t>
            </a:r>
            <a:endParaRPr sz="2000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marL="217033" indent="-217033">
              <a:buSzPct val="75000"/>
              <a:buFontTx/>
              <a:buChar char="•"/>
              <a:defRPr sz="2500"/>
            </a:pPr>
            <a:r>
              <a:rPr sz="20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Comentarios</a:t>
            </a: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sz="20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en</a:t>
            </a: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sz="20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Código</a:t>
            </a:r>
            <a:endParaRPr sz="2000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marL="217033" indent="-217033">
              <a:buSzPct val="75000"/>
              <a:buFontTx/>
              <a:buChar char="•"/>
              <a:defRPr sz="2500"/>
            </a:pPr>
            <a:endParaRPr sz="1758" dirty="0"/>
          </a:p>
        </p:txBody>
      </p:sp>
    </p:spTree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6379" y="2462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696" y="497976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7651" name="CuadroTexto 3"/>
          <p:cNvSpPr txBox="1">
            <a:spLocks noChangeArrowheads="1"/>
          </p:cNvSpPr>
          <p:nvPr/>
        </p:nvSpPr>
        <p:spPr bwMode="auto">
          <a:xfrm>
            <a:off x="911225" y="609600"/>
            <a:ext cx="43608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ESTIMACIONES</a:t>
            </a:r>
          </a:p>
        </p:txBody>
      </p:sp>
      <p:pic>
        <p:nvPicPr>
          <p:cNvPr id="17425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7649" name="Gráfico 27648"/>
          <p:cNvGraphicFramePr/>
          <p:nvPr>
            <p:extLst>
              <p:ext uri="{D42A27DB-BD31-4B8C-83A1-F6EECF244321}">
                <p14:modId xmlns:p14="http://schemas.microsoft.com/office/powerpoint/2010/main" val="2712742548"/>
              </p:ext>
            </p:extLst>
          </p:nvPr>
        </p:nvGraphicFramePr>
        <p:xfrm>
          <a:off x="784621" y="1538497"/>
          <a:ext cx="5081098" cy="43670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7" name="Gráfico 36"/>
          <p:cNvGraphicFramePr/>
          <p:nvPr>
            <p:extLst>
              <p:ext uri="{D42A27DB-BD31-4B8C-83A1-F6EECF244321}">
                <p14:modId xmlns:p14="http://schemas.microsoft.com/office/powerpoint/2010/main" val="1160592067"/>
              </p:ext>
            </p:extLst>
          </p:nvPr>
        </p:nvGraphicFramePr>
        <p:xfrm>
          <a:off x="5868562" y="1538497"/>
          <a:ext cx="5466795" cy="4381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</p:spTree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618" y="288817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16" name="CuadroTexto 3"/>
          <p:cNvSpPr txBox="1">
            <a:spLocks noChangeArrowheads="1"/>
          </p:cNvSpPr>
          <p:nvPr/>
        </p:nvSpPr>
        <p:spPr bwMode="auto">
          <a:xfrm>
            <a:off x="911225" y="609600"/>
            <a:ext cx="738122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ESTIMACIÓN A LARGO PLAZO</a:t>
            </a:r>
          </a:p>
        </p:txBody>
      </p:sp>
      <p:pic>
        <p:nvPicPr>
          <p:cNvPr id="17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8" name="Gráfico 17"/>
          <p:cNvGraphicFramePr/>
          <p:nvPr>
            <p:extLst>
              <p:ext uri="{D42A27DB-BD31-4B8C-83A1-F6EECF244321}">
                <p14:modId xmlns:p14="http://schemas.microsoft.com/office/powerpoint/2010/main" val="2664672120"/>
              </p:ext>
            </p:extLst>
          </p:nvPr>
        </p:nvGraphicFramePr>
        <p:xfrm>
          <a:off x="1766698" y="1435695"/>
          <a:ext cx="8659519" cy="48367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CuadroTexto 18"/>
          <p:cNvSpPr txBox="1"/>
          <p:nvPr/>
        </p:nvSpPr>
        <p:spPr>
          <a:xfrm>
            <a:off x="1024084" y="1474332"/>
            <a:ext cx="1861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2">
                    <a:lumMod val="25000"/>
                  </a:schemeClr>
                </a:solidFill>
              </a:rPr>
              <a:t>MAYO 2017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964" y="463607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8554070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448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9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25" y="1385888"/>
            <a:ext cx="3760788" cy="435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9698" name="CuadroTexto 1"/>
          <p:cNvSpPr txBox="1">
            <a:spLocks noChangeArrowheads="1"/>
          </p:cNvSpPr>
          <p:nvPr/>
        </p:nvSpPr>
        <p:spPr bwMode="auto">
          <a:xfrm>
            <a:off x="1315937" y="307975"/>
            <a:ext cx="223490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MUESTRA</a:t>
            </a:r>
          </a:p>
        </p:txBody>
      </p:sp>
      <p:pic>
        <p:nvPicPr>
          <p:cNvPr id="19472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7E85117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662" end="1051.04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37653" y="307975"/>
            <a:ext cx="3187965" cy="6112744"/>
          </a:xfrm>
          <a:prstGeom prst="rect">
            <a:avLst/>
          </a:prstGeom>
          <a:ln w="38100" cap="sq">
            <a:solidFill>
              <a:schemeClr val="accent3">
                <a:lumMod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30722" name="CuadroTexto 1"/>
          <p:cNvSpPr txBox="1">
            <a:spLocks noChangeArrowheads="1"/>
          </p:cNvSpPr>
          <p:nvPr/>
        </p:nvSpPr>
        <p:spPr bwMode="auto">
          <a:xfrm>
            <a:off x="5170488" y="2584450"/>
            <a:ext cx="5451475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9600" dirty="0">
                <a:solidFill>
                  <a:schemeClr val="accent3">
                    <a:lumMod val="25000"/>
                  </a:schemeClr>
                </a:solidFill>
                <a:latin typeface="Berlin Sans FB Demi" panose="020E0802020502020306" pitchFamily="34" charset="0"/>
              </a:rPr>
              <a:t>FIN</a:t>
            </a: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" name="CuadroTexto 1"/>
          <p:cNvSpPr txBox="1"/>
          <p:nvPr/>
        </p:nvSpPr>
        <p:spPr>
          <a:xfrm>
            <a:off x="885825" y="561975"/>
            <a:ext cx="3990975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SPRINT PLANNING</a:t>
            </a:r>
          </a:p>
        </p:txBody>
      </p:sp>
      <p:pic>
        <p:nvPicPr>
          <p:cNvPr id="6160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1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000250"/>
            <a:ext cx="9409113" cy="348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93" y="314429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" name="CuadroTexto 1"/>
          <p:cNvSpPr txBox="1"/>
          <p:nvPr/>
        </p:nvSpPr>
        <p:spPr>
          <a:xfrm>
            <a:off x="950913" y="544513"/>
            <a:ext cx="7508875" cy="9842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DAILYS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+mn-lt"/>
            </a:endParaRPr>
          </a:p>
        </p:txBody>
      </p:sp>
      <p:pic>
        <p:nvPicPr>
          <p:cNvPr id="7185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33500" y="1589088"/>
            <a:ext cx="9704388" cy="4640262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19" name="CuadroTexto 18"/>
          <p:cNvSpPr txBox="1"/>
          <p:nvPr/>
        </p:nvSpPr>
        <p:spPr>
          <a:xfrm>
            <a:off x="1531938" y="1684338"/>
            <a:ext cx="9321800" cy="27384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Daily</a:t>
            </a:r>
            <a:r>
              <a:rPr lang="es-ES" sz="22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 nº1 (11 Octubre)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-	División de las tareas de cada miembro del grupo dentro de su roll.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-	Fechas de finalización de las tareas repartidas, para llegar a la fecha limite     	con el tiempo bien distribuido.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-	Toma de decisiones sobre los cambios estéticos para la mejora de la 	presentación del sprint-1 (diseño del </a:t>
            </a:r>
            <a:r>
              <a:rPr lang="es-ES" sz="2200" b="1" dirty="0" err="1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ppt</a:t>
            </a: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, programa para la presentación, 	imágenes y videos).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+mn-lt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1571625" y="4103688"/>
            <a:ext cx="9282113" cy="20605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Daily</a:t>
            </a:r>
            <a:r>
              <a:rPr lang="es-ES" sz="22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 nº2 (18 Octubre)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-	Ver el progreso de cada miembro del grupo, si vamos bien con las fechas 	que nos marcamos en el daily-1, para poder ayudarnos entre nosotros.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-	Dudas o problemas que tuviéramos al realizar el sprint-2.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-	Fecha para hacer una reunión, y cerrar el sprint-2.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+mn-lt"/>
            </a:endParaRPr>
          </a:p>
        </p:txBody>
      </p: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010" y="3057420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" name="CuadroTexto 1"/>
          <p:cNvSpPr txBox="1"/>
          <p:nvPr/>
        </p:nvSpPr>
        <p:spPr>
          <a:xfrm>
            <a:off x="909638" y="534988"/>
            <a:ext cx="8469312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SPRINT BACKLOG</a:t>
            </a:r>
          </a:p>
        </p:txBody>
      </p:sp>
      <p:pic>
        <p:nvPicPr>
          <p:cNvPr id="8209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13" y="2012950"/>
            <a:ext cx="11142662" cy="2924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ectángulo 17"/>
          <p:cNvSpPr/>
          <p:nvPr/>
        </p:nvSpPr>
        <p:spPr>
          <a:xfrm>
            <a:off x="498475" y="2012950"/>
            <a:ext cx="11137900" cy="292417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3554" name="CuadroTexto 1"/>
          <p:cNvSpPr txBox="1">
            <a:spLocks noChangeArrowheads="1"/>
          </p:cNvSpPr>
          <p:nvPr/>
        </p:nvSpPr>
        <p:spPr bwMode="auto">
          <a:xfrm>
            <a:off x="877888" y="563563"/>
            <a:ext cx="10593387" cy="98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PRODUCT BACKLOG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altLang="es-ES" dirty="0">
              <a:latin typeface="Berlin Sans FB Demi" panose="020E0802020502020306" pitchFamily="34" charset="0"/>
            </a:endParaRPr>
          </a:p>
        </p:txBody>
      </p:sp>
      <p:pic>
        <p:nvPicPr>
          <p:cNvPr id="923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919163" y="1590675"/>
            <a:ext cx="10552112" cy="4681538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 useBgFill="1">
        <p:nvSpPr>
          <p:cNvPr id="20" name="Rectángulo 19"/>
          <p:cNvSpPr/>
          <p:nvPr/>
        </p:nvSpPr>
        <p:spPr>
          <a:xfrm>
            <a:off x="6303963" y="5006975"/>
            <a:ext cx="676275" cy="2635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1073150" y="1644650"/>
            <a:ext cx="9813925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-	</a:t>
            </a: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SONIDO EN LA APP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+mn-lt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1157288" y="4764088"/>
            <a:ext cx="9813925" cy="4318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-	DISPARO CONTINUO DE LA NAVE</a:t>
            </a:r>
            <a:endParaRPr lang="es-ES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1103313" y="3071813"/>
            <a:ext cx="9813925" cy="4302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-	</a:t>
            </a: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ENEMIGOS (SIN FUNCIONALIDAD)</a:t>
            </a:r>
            <a:endParaRPr lang="es-ES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1579563" y="2132013"/>
            <a:ext cx="8801100" cy="33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5" name="CuadroTexto 24"/>
          <p:cNvSpPr txBox="1"/>
          <p:nvPr/>
        </p:nvSpPr>
        <p:spPr>
          <a:xfrm>
            <a:off x="1403350" y="2514600"/>
            <a:ext cx="12922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0%</a:t>
            </a:r>
            <a:endParaRPr lang="es-ES" sz="1600" dirty="0">
              <a:latin typeface="+mn-lt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10013950" y="2514600"/>
            <a:ext cx="731838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100% </a:t>
            </a:r>
            <a:endParaRPr lang="es-ES" sz="1600" dirty="0">
              <a:latin typeface="+mn-lt"/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1579563" y="5354638"/>
            <a:ext cx="8801100" cy="33178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8" name="Rectángulo 27"/>
          <p:cNvSpPr/>
          <p:nvPr/>
        </p:nvSpPr>
        <p:spPr>
          <a:xfrm>
            <a:off x="1579563" y="3700463"/>
            <a:ext cx="8801100" cy="33178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9" name="CuadroTexto 28"/>
          <p:cNvSpPr txBox="1"/>
          <p:nvPr/>
        </p:nvSpPr>
        <p:spPr>
          <a:xfrm>
            <a:off x="1403350" y="4133850"/>
            <a:ext cx="12922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0%</a:t>
            </a:r>
            <a:endParaRPr lang="es-ES" sz="1600" dirty="0">
              <a:latin typeface="+mn-lt"/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1403350" y="5770563"/>
            <a:ext cx="129222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0%</a:t>
            </a:r>
            <a:endParaRPr lang="es-ES" sz="1600" dirty="0">
              <a:latin typeface="+mn-lt"/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9998075" y="5746750"/>
            <a:ext cx="1538288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100%</a:t>
            </a:r>
            <a:endParaRPr lang="es-ES" sz="1600" dirty="0">
              <a:latin typeface="+mn-lt"/>
            </a:endParaRPr>
          </a:p>
        </p:txBody>
      </p:sp>
      <p:sp>
        <p:nvSpPr>
          <p:cNvPr id="32" name="CuadroTexto 31"/>
          <p:cNvSpPr txBox="1"/>
          <p:nvPr/>
        </p:nvSpPr>
        <p:spPr>
          <a:xfrm>
            <a:off x="9932988" y="4114800"/>
            <a:ext cx="1538287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100%</a:t>
            </a:r>
            <a:endParaRPr lang="es-ES" sz="1600" dirty="0">
              <a:latin typeface="+mn-lt"/>
            </a:endParaRPr>
          </a:p>
        </p:txBody>
      </p:sp>
      <p:sp>
        <p:nvSpPr>
          <p:cNvPr id="33" name="CuadroTexto 32"/>
          <p:cNvSpPr txBox="1"/>
          <p:nvPr/>
        </p:nvSpPr>
        <p:spPr>
          <a:xfrm>
            <a:off x="4689475" y="4140200"/>
            <a:ext cx="1538288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40%</a:t>
            </a:r>
            <a:endParaRPr lang="es-ES" sz="1600" dirty="0">
              <a:latin typeface="+mn-lt"/>
            </a:endParaRPr>
          </a:p>
        </p:txBody>
      </p:sp>
      <p:sp>
        <p:nvSpPr>
          <p:cNvPr id="34" name="Rectángulo 33"/>
          <p:cNvSpPr/>
          <p:nvPr/>
        </p:nvSpPr>
        <p:spPr>
          <a:xfrm>
            <a:off x="1579563" y="3700463"/>
            <a:ext cx="3692525" cy="33178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35" name="Rectángulo 34"/>
          <p:cNvSpPr/>
          <p:nvPr/>
        </p:nvSpPr>
        <p:spPr>
          <a:xfrm>
            <a:off x="1579563" y="5354638"/>
            <a:ext cx="2459037" cy="33178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36" name="Rectángulo 35"/>
          <p:cNvSpPr/>
          <p:nvPr/>
        </p:nvSpPr>
        <p:spPr>
          <a:xfrm>
            <a:off x="4979988" y="3700463"/>
            <a:ext cx="3324225" cy="33337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37" name="CuadroTexto 36"/>
          <p:cNvSpPr txBox="1"/>
          <p:nvPr/>
        </p:nvSpPr>
        <p:spPr>
          <a:xfrm>
            <a:off x="3751263" y="5756275"/>
            <a:ext cx="12922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30%</a:t>
            </a:r>
            <a:endParaRPr lang="es-ES" sz="1600" dirty="0">
              <a:latin typeface="+mn-lt"/>
            </a:endParaRPr>
          </a:p>
        </p:txBody>
      </p:sp>
      <p:sp>
        <p:nvSpPr>
          <p:cNvPr id="38" name="CuadroTexto 37"/>
          <p:cNvSpPr txBox="1"/>
          <p:nvPr/>
        </p:nvSpPr>
        <p:spPr>
          <a:xfrm>
            <a:off x="8086725" y="4133850"/>
            <a:ext cx="12922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80%</a:t>
            </a:r>
            <a:endParaRPr lang="es-ES" sz="1600" dirty="0">
              <a:latin typeface="+mn-lt"/>
            </a:endParaRPr>
          </a:p>
        </p:txBody>
      </p:sp>
      <p:sp>
        <p:nvSpPr>
          <p:cNvPr id="39" name="Rectángulo 38"/>
          <p:cNvSpPr/>
          <p:nvPr/>
        </p:nvSpPr>
        <p:spPr>
          <a:xfrm>
            <a:off x="1579563" y="2136775"/>
            <a:ext cx="7100887" cy="33178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45" name="CuadroTexto 44"/>
          <p:cNvSpPr txBox="1"/>
          <p:nvPr/>
        </p:nvSpPr>
        <p:spPr>
          <a:xfrm>
            <a:off x="8034338" y="2516188"/>
            <a:ext cx="129222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80%</a:t>
            </a:r>
            <a:endParaRPr lang="es-ES" sz="1600" dirty="0">
              <a:latin typeface="+mn-lt"/>
            </a:endParaRPr>
          </a:p>
        </p:txBody>
      </p:sp>
      <p:sp>
        <p:nvSpPr>
          <p:cNvPr id="46" name="Rectángulo 45"/>
          <p:cNvSpPr/>
          <p:nvPr/>
        </p:nvSpPr>
        <p:spPr>
          <a:xfrm>
            <a:off x="8293100" y="2136775"/>
            <a:ext cx="1120775" cy="32385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47" name="CuadroTexto 46"/>
          <p:cNvSpPr txBox="1"/>
          <p:nvPr/>
        </p:nvSpPr>
        <p:spPr>
          <a:xfrm>
            <a:off x="9548813" y="2120900"/>
            <a:ext cx="93027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6</a:t>
            </a:r>
            <a:endParaRPr lang="es-ES" sz="1600" dirty="0">
              <a:latin typeface="+mn-lt"/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8550275" y="2138363"/>
            <a:ext cx="129222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2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9185275" y="2541588"/>
            <a:ext cx="725488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90%</a:t>
            </a:r>
            <a:endParaRPr lang="es-ES" sz="1600" dirty="0">
              <a:latin typeface="+mn-lt"/>
            </a:endParaRPr>
          </a:p>
        </p:txBody>
      </p:sp>
      <p:sp>
        <p:nvSpPr>
          <p:cNvPr id="50" name="CuadroTexto 49"/>
          <p:cNvSpPr txBox="1"/>
          <p:nvPr/>
        </p:nvSpPr>
        <p:spPr>
          <a:xfrm>
            <a:off x="4418013" y="2133600"/>
            <a:ext cx="12922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1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3014663" y="3698875"/>
            <a:ext cx="12922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2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52" name="CuadroTexto 51"/>
          <p:cNvSpPr txBox="1"/>
          <p:nvPr/>
        </p:nvSpPr>
        <p:spPr>
          <a:xfrm>
            <a:off x="6334125" y="3692525"/>
            <a:ext cx="12922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3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54" name="Rectángulo 53"/>
          <p:cNvSpPr/>
          <p:nvPr/>
        </p:nvSpPr>
        <p:spPr>
          <a:xfrm>
            <a:off x="8310563" y="3698875"/>
            <a:ext cx="1120775" cy="33813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53" name="CuadroTexto 52"/>
          <p:cNvSpPr txBox="1"/>
          <p:nvPr/>
        </p:nvSpPr>
        <p:spPr>
          <a:xfrm>
            <a:off x="8497888" y="3689350"/>
            <a:ext cx="77787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4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56" name="CuadroTexto 55"/>
          <p:cNvSpPr txBox="1"/>
          <p:nvPr/>
        </p:nvSpPr>
        <p:spPr>
          <a:xfrm>
            <a:off x="9548813" y="3681413"/>
            <a:ext cx="93027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6</a:t>
            </a:r>
            <a:endParaRPr lang="es-ES" sz="1600" dirty="0">
              <a:latin typeface="+mn-lt"/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9183688" y="4129088"/>
            <a:ext cx="723900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90%</a:t>
            </a:r>
            <a:endParaRPr lang="es-ES" sz="1600" dirty="0">
              <a:latin typeface="+mn-lt"/>
            </a:endParaRPr>
          </a:p>
        </p:txBody>
      </p:sp>
      <p:sp>
        <p:nvSpPr>
          <p:cNvPr id="59" name="CuadroTexto 58"/>
          <p:cNvSpPr txBox="1"/>
          <p:nvPr/>
        </p:nvSpPr>
        <p:spPr>
          <a:xfrm>
            <a:off x="2578100" y="5362575"/>
            <a:ext cx="12922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4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60" name="CuadroTexto 59"/>
          <p:cNvSpPr txBox="1"/>
          <p:nvPr/>
        </p:nvSpPr>
        <p:spPr>
          <a:xfrm>
            <a:off x="5865813" y="5389563"/>
            <a:ext cx="129222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5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63" name="Rectángulo 62"/>
          <p:cNvSpPr/>
          <p:nvPr/>
        </p:nvSpPr>
        <p:spPr>
          <a:xfrm>
            <a:off x="9259888" y="5362575"/>
            <a:ext cx="1120775" cy="32385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61" name="CuadroTexto 60"/>
          <p:cNvSpPr txBox="1"/>
          <p:nvPr/>
        </p:nvSpPr>
        <p:spPr>
          <a:xfrm>
            <a:off x="9536113" y="5359400"/>
            <a:ext cx="93027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6</a:t>
            </a:r>
            <a:endParaRPr lang="es-ES" sz="1600" dirty="0">
              <a:latin typeface="+mn-lt"/>
            </a:endParaRPr>
          </a:p>
        </p:txBody>
      </p:sp>
      <p:sp>
        <p:nvSpPr>
          <p:cNvPr id="64" name="CuadroTexto 63"/>
          <p:cNvSpPr txBox="1"/>
          <p:nvPr/>
        </p:nvSpPr>
        <p:spPr>
          <a:xfrm>
            <a:off x="9050338" y="5746750"/>
            <a:ext cx="725487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90%</a:t>
            </a:r>
            <a:endParaRPr lang="es-ES" sz="1600" dirty="0">
              <a:latin typeface="+mn-lt"/>
            </a:endParaRPr>
          </a:p>
        </p:txBody>
      </p:sp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4578" name="CuadroTexto 1"/>
          <p:cNvSpPr txBox="1">
            <a:spLocks noChangeArrowheads="1"/>
          </p:cNvSpPr>
          <p:nvPr/>
        </p:nvSpPr>
        <p:spPr bwMode="auto">
          <a:xfrm>
            <a:off x="917575" y="531813"/>
            <a:ext cx="53832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HISTORIAS DE USUARIO</a:t>
            </a:r>
          </a:p>
        </p:txBody>
      </p:sp>
      <p:pic>
        <p:nvPicPr>
          <p:cNvPr id="1025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936625" y="1377950"/>
            <a:ext cx="9731375" cy="1525588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2" name="Rectángulo 21"/>
          <p:cNvSpPr/>
          <p:nvPr/>
        </p:nvSpPr>
        <p:spPr>
          <a:xfrm>
            <a:off x="906463" y="3038475"/>
            <a:ext cx="9731375" cy="14986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3" name="Rectángulo 22"/>
          <p:cNvSpPr/>
          <p:nvPr/>
        </p:nvSpPr>
        <p:spPr>
          <a:xfrm>
            <a:off x="906463" y="4662488"/>
            <a:ext cx="9731375" cy="1735137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936625" y="4684713"/>
            <a:ext cx="9701213" cy="1754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COMO USUARIO, QUIERO QUE LA NAVE DISPARE AUTOMÁTICAMENTE PARA QUE EL JUEGO SEA MÁS FÁCIL.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PRE: NAVE Y BALA CREADAS.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CON: SE LLEVARÁ A CABO UNA AUTOMATIZACION DEL DISPARO PARA FACILITAR EL JUEGO  	AL USUARIO QUE USE LA APLICACIÓN.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POS: EL DISPARO SERÁ AUTOMATIZADO, Y LA NAVE DISPARARÁ CADA CIERTO TIEMPO.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981075" y="3054350"/>
            <a:ext cx="10075863" cy="1477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COMO USUARIO, QUIERO QUE HAYA ENEMIGOS EN EL JUEGO CON EL OBJETIVO DE PODER ELIMINARLOS PARA CONSEGUIR GANAR.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PRE: PERSONAJE QUE VAYA A DISPARAR A LOS ENEMIGOS.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CON: CREAR UN ENEMIGO CON EL OBJETIVO DE DERROTARLE.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POS: EL ENEMIGO ESTARÁ CREADO Y LISTO PARA ELIMINARLE.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936625" y="1423988"/>
            <a:ext cx="9840913" cy="1476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COMO USUARIO, QUIERO QUE EL JUEGO TENGA SONIDO CON EL OBJETIVO DE SABER CUANDO     ESTOY REALIZANDO UNA ACCIÓN EN LA APLICACIÓN. (P.E. DISPARAR)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PRE: OBJETOS QUE CONTENDRÁN EL SONIDO CREADOS.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CON: EMITIR UN SONIDO CUANDO SE REALICE UNA ACCIÓN.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POS: LA APLICACIÓN SONARÁ COMO RESULTADO DE UNA INTERACCIÓN CON LA MISMA</a:t>
            </a:r>
            <a:r>
              <a:rPr lang="es-ES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692" y="560256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313" y="6052910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4" name="Rectángulo 3"/>
          <p:cNvSpPr/>
          <p:nvPr/>
        </p:nvSpPr>
        <p:spPr>
          <a:xfrm>
            <a:off x="2535238" y="5051425"/>
            <a:ext cx="7089775" cy="1322388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" name="CuadroTexto 1"/>
          <p:cNvSpPr txBox="1"/>
          <p:nvPr/>
        </p:nvSpPr>
        <p:spPr>
          <a:xfrm>
            <a:off x="981075" y="541338"/>
            <a:ext cx="6559550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TABLA DE DELEGACIÓN</a:t>
            </a:r>
          </a:p>
        </p:txBody>
      </p:sp>
      <p:pic>
        <p:nvPicPr>
          <p:cNvPr id="11282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670050"/>
            <a:ext cx="10418762" cy="307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900113" y="1670050"/>
            <a:ext cx="10433050" cy="308451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11285" name="CuadroTexto 20"/>
          <p:cNvSpPr txBox="1">
            <a:spLocks noChangeArrowheads="1"/>
          </p:cNvSpPr>
          <p:nvPr/>
        </p:nvSpPr>
        <p:spPr bwMode="auto">
          <a:xfrm>
            <a:off x="3221038" y="5156200"/>
            <a:ext cx="12493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s-ES" altLang="es-ES" sz="2000" b="1">
                <a:solidFill>
                  <a:srgbClr val="7030A0"/>
                </a:solidFill>
                <a:latin typeface="Calibri" panose="020F0502020204030204" pitchFamily="34" charset="0"/>
              </a:rPr>
              <a:t>Carlos</a:t>
            </a:r>
          </a:p>
        </p:txBody>
      </p:sp>
      <p:sp>
        <p:nvSpPr>
          <p:cNvPr id="11286" name="CuadroTexto 21"/>
          <p:cNvSpPr txBox="1">
            <a:spLocks noChangeArrowheads="1"/>
          </p:cNvSpPr>
          <p:nvPr/>
        </p:nvSpPr>
        <p:spPr bwMode="auto">
          <a:xfrm>
            <a:off x="4865688" y="5211763"/>
            <a:ext cx="12509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s-ES" altLang="es-ES" sz="2000" b="1">
                <a:solidFill>
                  <a:srgbClr val="FF0000"/>
                </a:solidFill>
                <a:latin typeface="Calibri" panose="020F0502020204030204" pitchFamily="34" charset="0"/>
              </a:rPr>
              <a:t>Dani</a:t>
            </a:r>
          </a:p>
        </p:txBody>
      </p:sp>
      <p:sp>
        <p:nvSpPr>
          <p:cNvPr id="11287" name="CuadroTexto 22"/>
          <p:cNvSpPr txBox="1">
            <a:spLocks noChangeArrowheads="1"/>
          </p:cNvSpPr>
          <p:nvPr/>
        </p:nvSpPr>
        <p:spPr bwMode="auto">
          <a:xfrm>
            <a:off x="6532563" y="5207000"/>
            <a:ext cx="14620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s-ES" altLang="es-ES" sz="2000" b="1">
                <a:solidFill>
                  <a:srgbClr val="68320A"/>
                </a:solidFill>
                <a:latin typeface="Calibri" panose="020F0502020204030204" pitchFamily="34" charset="0"/>
              </a:rPr>
              <a:t>Luis Carlos</a:t>
            </a:r>
          </a:p>
        </p:txBody>
      </p:sp>
      <p:sp>
        <p:nvSpPr>
          <p:cNvPr id="11288" name="CuadroTexto 23"/>
          <p:cNvSpPr txBox="1">
            <a:spLocks noChangeArrowheads="1"/>
          </p:cNvSpPr>
          <p:nvPr/>
        </p:nvSpPr>
        <p:spPr bwMode="auto">
          <a:xfrm>
            <a:off x="8755063" y="5238750"/>
            <a:ext cx="12509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s-ES" altLang="es-ES" sz="2000" b="1">
                <a:solidFill>
                  <a:srgbClr val="92D050"/>
                </a:solidFill>
                <a:latin typeface="Calibri" panose="020F0502020204030204" pitchFamily="34" charset="0"/>
              </a:rPr>
              <a:t>Javi</a:t>
            </a:r>
          </a:p>
        </p:txBody>
      </p:sp>
      <p:sp>
        <p:nvSpPr>
          <p:cNvPr id="11289" name="CuadroTexto 24"/>
          <p:cNvSpPr txBox="1">
            <a:spLocks noChangeArrowheads="1"/>
          </p:cNvSpPr>
          <p:nvPr/>
        </p:nvSpPr>
        <p:spPr bwMode="auto">
          <a:xfrm>
            <a:off x="3311525" y="5751513"/>
            <a:ext cx="12493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s-ES" altLang="es-ES" sz="2000" b="1">
                <a:solidFill>
                  <a:srgbClr val="FFC000"/>
                </a:solidFill>
                <a:latin typeface="Calibri" panose="020F0502020204030204" pitchFamily="34" charset="0"/>
              </a:rPr>
              <a:t>Alex</a:t>
            </a:r>
          </a:p>
        </p:txBody>
      </p:sp>
      <p:sp>
        <p:nvSpPr>
          <p:cNvPr id="11290" name="CuadroTexto 25"/>
          <p:cNvSpPr txBox="1">
            <a:spLocks noChangeArrowheads="1"/>
          </p:cNvSpPr>
          <p:nvPr/>
        </p:nvSpPr>
        <p:spPr bwMode="auto">
          <a:xfrm>
            <a:off x="4841875" y="5767388"/>
            <a:ext cx="12493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s-ES" altLang="es-ES" sz="2000" b="1">
                <a:solidFill>
                  <a:srgbClr val="00B0F0"/>
                </a:solidFill>
                <a:latin typeface="Calibri" panose="020F0502020204030204" pitchFamily="34" charset="0"/>
              </a:rPr>
              <a:t>Adrián</a:t>
            </a:r>
          </a:p>
        </p:txBody>
      </p:sp>
      <p:sp>
        <p:nvSpPr>
          <p:cNvPr id="11291" name="CuadroTexto 26"/>
          <p:cNvSpPr txBox="1">
            <a:spLocks noChangeArrowheads="1"/>
          </p:cNvSpPr>
          <p:nvPr/>
        </p:nvSpPr>
        <p:spPr bwMode="auto">
          <a:xfrm>
            <a:off x="6545263" y="5729288"/>
            <a:ext cx="12493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s-ES" altLang="es-ES" sz="2000" b="1">
                <a:solidFill>
                  <a:srgbClr val="00B050"/>
                </a:solidFill>
                <a:latin typeface="Calibri" panose="020F0502020204030204" pitchFamily="34" charset="0"/>
              </a:rPr>
              <a:t>Diego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8712200" y="5732463"/>
            <a:ext cx="125095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b="1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Equipo</a:t>
            </a:r>
          </a:p>
        </p:txBody>
      </p:sp>
      <p:pic>
        <p:nvPicPr>
          <p:cNvPr id="11293" name="Imagen 1126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0" y="5083175"/>
            <a:ext cx="692150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4" name="Imagen 1126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075" y="5057775"/>
            <a:ext cx="719138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5" name="Imagen 1126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350" y="5610225"/>
            <a:ext cx="747713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6" name="Imagen 1126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113" y="5118100"/>
            <a:ext cx="700087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7" name="Imagen 1126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788" y="5113338"/>
            <a:ext cx="715962" cy="58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8" name="Imagen 1127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5" y="5670550"/>
            <a:ext cx="722313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9" name="Imagen 1127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725" y="5716588"/>
            <a:ext cx="6477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00" name="Imagen 1127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5651500"/>
            <a:ext cx="673100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" name="CuadroTexto 1"/>
          <p:cNvSpPr txBox="1"/>
          <p:nvPr/>
        </p:nvSpPr>
        <p:spPr>
          <a:xfrm>
            <a:off x="950913" y="563563"/>
            <a:ext cx="8428037" cy="9858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TABLA DE MULTIFUNCIONALIDAD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+mn-lt"/>
            </a:endParaRPr>
          </a:p>
        </p:txBody>
      </p:sp>
      <p:pic>
        <p:nvPicPr>
          <p:cNvPr id="12305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6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838" y="1258888"/>
            <a:ext cx="9482137" cy="534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" name="CuadroTexto 1"/>
          <p:cNvSpPr txBox="1"/>
          <p:nvPr/>
        </p:nvSpPr>
        <p:spPr>
          <a:xfrm>
            <a:off x="912813" y="561975"/>
            <a:ext cx="7481887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FACTORES DE MOTIVACIÓN</a:t>
            </a:r>
          </a:p>
        </p:txBody>
      </p:sp>
      <p:pic>
        <p:nvPicPr>
          <p:cNvPr id="13329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276350" y="1763713"/>
            <a:ext cx="9740900" cy="454025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19" name="CuadroTexto 18"/>
          <p:cNvSpPr txBox="1"/>
          <p:nvPr/>
        </p:nvSpPr>
        <p:spPr>
          <a:xfrm>
            <a:off x="1473200" y="1963738"/>
            <a:ext cx="9347200" cy="4156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s-ES" sz="24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Ver el resultado al final del proyecto, tener una aplicación desarrollada por nosotros, la cual podría estar al servicio de cualquier usuario.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2400" b="1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s-ES" sz="24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Aprender el desarrollo de como evoluciona un proyecto y las técnicas, lo cual en un futuro nos será positivo cuando estemos en una empresa del sector.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es-ES" sz="2400" b="1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s-ES" sz="24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Cuanto mayor sea el esfuerzo y la calidad tanto del desarrollo de la aplicación como de las exposiciones de los sprint, mayor será el resultado de la asignatura.</a:t>
            </a:r>
          </a:p>
        </p:txBody>
      </p:sp>
    </p:spTree>
  </p:cSld>
  <p:clrMapOvr>
    <a:masterClrMapping/>
  </p:clrMapOvr>
  <p:transition spd="slow">
    <p:cover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Personalizado 10">
      <a:dk1>
        <a:srgbClr val="C9F0FE"/>
      </a:dk1>
      <a:lt1>
        <a:srgbClr val="C9F0FE"/>
      </a:lt1>
      <a:dk2>
        <a:srgbClr val="005878"/>
      </a:dk2>
      <a:lt2>
        <a:srgbClr val="04A5DF"/>
      </a:lt2>
      <a:accent1>
        <a:srgbClr val="C9F0FE"/>
      </a:accent1>
      <a:accent2>
        <a:srgbClr val="C9F0FE"/>
      </a:accent2>
      <a:accent3>
        <a:srgbClr val="C9F0FE"/>
      </a:accent3>
      <a:accent4>
        <a:srgbClr val="C9F0FE"/>
      </a:accent4>
      <a:accent5>
        <a:srgbClr val="C9F0FE"/>
      </a:accent5>
      <a:accent6>
        <a:srgbClr val="C9F0FE"/>
      </a:accent6>
      <a:hlink>
        <a:srgbClr val="C9F0FE"/>
      </a:hlink>
      <a:folHlink>
        <a:srgbClr val="C9F0FE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884</TotalTime>
  <Words>318</Words>
  <Application>Microsoft Office PowerPoint</Application>
  <PresentationFormat>Panorámica</PresentationFormat>
  <Paragraphs>103</Paragraphs>
  <Slides>17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5" baseType="lpstr">
      <vt:lpstr>Arial</vt:lpstr>
      <vt:lpstr>Bauhaus 93</vt:lpstr>
      <vt:lpstr>Berlin Sans FB Demi</vt:lpstr>
      <vt:lpstr>Calibri</vt:lpstr>
      <vt:lpstr>Helvetica</vt:lpstr>
      <vt:lpstr>Trebuchet MS</vt:lpstr>
      <vt:lpstr>Tw Cen MT</vt:lpstr>
      <vt:lpstr>Circuito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PROCESOS SOFTWARE</dc:title>
  <dc:creator>Carlos López García;Daniel Macías Medina</dc:creator>
  <cp:lastModifiedBy>Carlos López García</cp:lastModifiedBy>
  <cp:revision>83</cp:revision>
  <dcterms:created xsi:type="dcterms:W3CDTF">2016-09-27T11:00:21Z</dcterms:created>
  <dcterms:modified xsi:type="dcterms:W3CDTF">2016-10-23T11:35:34Z</dcterms:modified>
</cp:coreProperties>
</file>